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73" r:id="rId2"/>
    <p:sldId id="575" r:id="rId3"/>
    <p:sldId id="572" r:id="rId4"/>
    <p:sldId id="569" r:id="rId5"/>
    <p:sldId id="556" r:id="rId6"/>
    <p:sldId id="559" r:id="rId7"/>
    <p:sldId id="561" r:id="rId8"/>
    <p:sldId id="562" r:id="rId9"/>
    <p:sldId id="560" r:id="rId10"/>
    <p:sldId id="576" r:id="rId11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954">
          <p15:clr>
            <a:srgbClr val="A4A3A4"/>
          </p15:clr>
        </p15:guide>
        <p15:guide id="4" pos="405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Хамардюк Анна Владимировна" initials="ХАВ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A7E2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41" autoAdjust="0"/>
    <p:restoredTop sz="94532" autoAdjust="0"/>
  </p:normalViewPr>
  <p:slideViewPr>
    <p:cSldViewPr snapToObjects="1">
      <p:cViewPr varScale="1">
        <p:scale>
          <a:sx n="70" d="100"/>
          <a:sy n="70" d="100"/>
        </p:scale>
        <p:origin x="900" y="68"/>
      </p:cViewPr>
      <p:guideLst>
        <p:guide orient="horz" pos="2160"/>
        <p:guide pos="2880"/>
        <p:guide orient="horz" pos="2954"/>
        <p:guide pos="40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7683"/>
          </a:xfrm>
          <a:prstGeom prst="rect">
            <a:avLst/>
          </a:prstGeom>
        </p:spPr>
        <p:txBody>
          <a:bodyPr vert="horz" lIns="91319" tIns="45659" rIns="91319" bIns="4565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11" y="0"/>
            <a:ext cx="2930574" cy="497683"/>
          </a:xfrm>
          <a:prstGeom prst="rect">
            <a:avLst/>
          </a:prstGeom>
        </p:spPr>
        <p:txBody>
          <a:bodyPr vert="horz" lIns="91319" tIns="45659" rIns="91319" bIns="45659" rtlCol="0"/>
          <a:lstStyle>
            <a:lvl1pPr algn="r">
              <a:defRPr sz="1200"/>
            </a:lvl1pPr>
          </a:lstStyle>
          <a:p>
            <a:fld id="{5BA91077-CC99-4807-B873-ACCED741155E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831"/>
            <a:ext cx="2930574" cy="497683"/>
          </a:xfrm>
          <a:prstGeom prst="rect">
            <a:avLst/>
          </a:prstGeom>
        </p:spPr>
        <p:txBody>
          <a:bodyPr vert="horz" lIns="91319" tIns="45659" rIns="91319" bIns="4565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11" y="9444831"/>
            <a:ext cx="2930574" cy="497683"/>
          </a:xfrm>
          <a:prstGeom prst="rect">
            <a:avLst/>
          </a:prstGeom>
        </p:spPr>
        <p:txBody>
          <a:bodyPr vert="horz" lIns="91319" tIns="45659" rIns="91319" bIns="45659" rtlCol="0" anchor="b"/>
          <a:lstStyle>
            <a:lvl1pPr algn="r">
              <a:defRPr sz="1200"/>
            </a:lvl1pPr>
          </a:lstStyle>
          <a:p>
            <a:fld id="{CD59EF94-781C-4907-B49F-6F0F9A49B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91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0574" cy="497683"/>
          </a:xfrm>
          <a:prstGeom prst="rect">
            <a:avLst/>
          </a:prstGeom>
        </p:spPr>
        <p:txBody>
          <a:bodyPr vert="horz" lIns="91197" tIns="45598" rIns="91197" bIns="4559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2" y="1"/>
            <a:ext cx="2930574" cy="497683"/>
          </a:xfrm>
          <a:prstGeom prst="rect">
            <a:avLst/>
          </a:prstGeom>
        </p:spPr>
        <p:txBody>
          <a:bodyPr vert="horz" lIns="91197" tIns="45598" rIns="91197" bIns="45598" rtlCol="0"/>
          <a:lstStyle>
            <a:lvl1pPr algn="r">
              <a:defRPr sz="1200"/>
            </a:lvl1pPr>
          </a:lstStyle>
          <a:p>
            <a:fld id="{4388DDED-A397-49DB-9247-300B91FCA04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97" tIns="45598" rIns="91197" bIns="4559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2" y="4722417"/>
            <a:ext cx="5409562" cy="4474369"/>
          </a:xfrm>
          <a:prstGeom prst="rect">
            <a:avLst/>
          </a:prstGeom>
        </p:spPr>
        <p:txBody>
          <a:bodyPr vert="horz" lIns="91197" tIns="45598" rIns="91197" bIns="4559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241"/>
            <a:ext cx="2930574" cy="497682"/>
          </a:xfrm>
          <a:prstGeom prst="rect">
            <a:avLst/>
          </a:prstGeom>
        </p:spPr>
        <p:txBody>
          <a:bodyPr vert="horz" lIns="91197" tIns="45598" rIns="91197" bIns="4559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2" y="9443241"/>
            <a:ext cx="2930574" cy="497682"/>
          </a:xfrm>
          <a:prstGeom prst="rect">
            <a:avLst/>
          </a:prstGeom>
        </p:spPr>
        <p:txBody>
          <a:bodyPr vert="horz" lIns="91197" tIns="45598" rIns="91197" bIns="45598" rtlCol="0" anchor="b"/>
          <a:lstStyle>
            <a:lvl1pPr algn="r">
              <a:defRPr sz="1200"/>
            </a:lvl1pPr>
          </a:lstStyle>
          <a:p>
            <a:fld id="{6DAE1A09-3758-44C6-8B92-79F43844EB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261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30998" cy="649286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1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05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0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0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0FEDE5E-C35E-40AC-892C-1FCF350A33D1}"/>
              </a:ext>
            </a:extLst>
          </p:cNvPr>
          <p:cNvSpPr txBox="1"/>
          <p:nvPr userDrawn="1"/>
        </p:nvSpPr>
        <p:spPr>
          <a:xfrm>
            <a:off x="8613425" y="6471274"/>
            <a:ext cx="53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15F720-E54B-473A-B671-02B4A2D0721C}" type="slidenum">
              <a:rPr lang="ru-RU" sz="1400" smtClean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400" dirty="0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898" y="377261"/>
            <a:ext cx="530575" cy="53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874BF-70B1-4619-8E83-A885DAEB3A69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261BA-3E61-43A2-AE08-91F29E6C0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11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105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105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</a:rPr>
              <a:t>Национальный проект «Образование»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Проект «Учитель будущего»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3200" b="1" i="1" dirty="0" smtClean="0"/>
          </a:p>
          <a:p>
            <a:pPr algn="ctr"/>
            <a:r>
              <a:rPr lang="ru-RU" sz="3200" b="1" i="1" dirty="0" smtClean="0"/>
              <a:t>О </a:t>
            </a:r>
            <a:r>
              <a:rPr lang="ru-RU" sz="3200" b="1" i="1" dirty="0"/>
              <a:t>мероприятиях в рамках регионального проекта «Учитель будущего» в 2020-2021 году (контрольные мероприятия и контрольные показатели). </a:t>
            </a:r>
            <a:endParaRPr lang="ru-RU" sz="3200" b="1" i="1" dirty="0" smtClean="0"/>
          </a:p>
          <a:p>
            <a:pPr algn="ctr"/>
            <a:r>
              <a:rPr lang="ru-RU" sz="3200" b="1" i="1" dirty="0" err="1" smtClean="0"/>
              <a:t>Гайсинович</a:t>
            </a:r>
            <a:r>
              <a:rPr lang="ru-RU" sz="3200" b="1" i="1" dirty="0" smtClean="0"/>
              <a:t> </a:t>
            </a:r>
            <a:r>
              <a:rPr lang="ru-RU" sz="3200" b="1" i="1" dirty="0"/>
              <a:t>С.А.</a:t>
            </a:r>
          </a:p>
        </p:txBody>
      </p:sp>
    </p:spTree>
    <p:extLst>
      <p:ext uri="{BB962C8B-B14F-4D97-AF65-F5344CB8AC3E}">
        <p14:creationId xmlns:p14="http://schemas.microsoft.com/office/powerpoint/2010/main" val="3898550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Мероприятия дорожной карты РП «Учитель будущего»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b="1" dirty="0"/>
              <a:t>Планируемые мероприятия:</a:t>
            </a:r>
          </a:p>
          <a:p>
            <a:pPr marL="171450" indent="-171450">
              <a:buFontTx/>
              <a:buChar char="-"/>
            </a:pPr>
            <a:r>
              <a:rPr lang="ru-RU" sz="1600" dirty="0"/>
              <a:t>Поставка закупленного оборудования для Центров, завершение работ по приведению площадок Центров в соответствие с </a:t>
            </a:r>
            <a:r>
              <a:rPr lang="ru-RU" sz="1600" dirty="0" err="1"/>
              <a:t>брендбуком</a:t>
            </a:r>
            <a:r>
              <a:rPr lang="ru-RU" sz="1600" dirty="0"/>
              <a:t>;</a:t>
            </a:r>
          </a:p>
          <a:p>
            <a:pPr marL="171450" indent="-171450">
              <a:buFontTx/>
              <a:buChar char="-"/>
            </a:pPr>
            <a:r>
              <a:rPr lang="ru-RU" sz="1600" dirty="0"/>
              <a:t>Официальное открытие Центров – дата на согласовании в ФВПО - 16.10.2020 г.</a:t>
            </a:r>
          </a:p>
          <a:p>
            <a:pPr marL="171450" indent="-171450">
              <a:buFontTx/>
              <a:buChar char="-"/>
            </a:pPr>
            <a:r>
              <a:rPr lang="ru-RU" sz="1600" dirty="0"/>
              <a:t>Подготовка и подача документов ЦОПМКП в СПК в сфере образования для получения статуса ЦОК – по отдельному графику, по согласованию с СПК в сфере образования – ориентировочно ноябрь-декабрь 2020 г.</a:t>
            </a:r>
          </a:p>
          <a:p>
            <a:pPr marL="171450" indent="-171450">
              <a:buFontTx/>
              <a:buChar char="-"/>
            </a:pPr>
            <a:r>
              <a:rPr lang="ru-RU" sz="1600" dirty="0"/>
              <a:t>Обучение работников ЦОПМКП по программам подготовки экспертов центров квалификаций и экзаменационных центров в области НОК – по отдельному графику, по согласованию с СПК в сфере </a:t>
            </a:r>
            <a:r>
              <a:rPr lang="ru-RU" sz="1600" dirty="0" smtClean="0"/>
              <a:t>образования.</a:t>
            </a:r>
          </a:p>
          <a:p>
            <a:pPr marL="171450" indent="-171450">
              <a:buFontTx/>
              <a:buChar char="-"/>
            </a:pPr>
            <a:endParaRPr lang="ru-RU" sz="1600" dirty="0"/>
          </a:p>
          <a:p>
            <a:r>
              <a:rPr lang="ru-RU" sz="1600" b="1" dirty="0" smtClean="0"/>
              <a:t>Информация Совета по профессиональным квалификациям (СПК) в сфере образования:</a:t>
            </a:r>
          </a:p>
          <a:p>
            <a:r>
              <a:rPr lang="ru-RU" sz="1600" dirty="0" smtClean="0"/>
              <a:t>10.06.2020 состоялась онлайн-встреча с председателем СПК в сфере образования Л.Н. </a:t>
            </a:r>
            <a:r>
              <a:rPr lang="ru-RU" sz="1600" dirty="0" err="1" smtClean="0"/>
              <a:t>Духаниной</a:t>
            </a:r>
            <a:r>
              <a:rPr lang="ru-RU" sz="1600" dirty="0" smtClean="0"/>
              <a:t> по вопросам реализации ФП «Учитель будущего»:</a:t>
            </a:r>
          </a:p>
          <a:p>
            <a:r>
              <a:rPr lang="ru-RU" sz="1600" dirty="0" smtClean="0"/>
              <a:t>Согласование и утверждение проектов наименований квалификаций, требований к квалификациям и структуры оценочных средств для проведения процедуры независимой оценки квалификации в форме профессионального экзамена по </a:t>
            </a:r>
            <a:r>
              <a:rPr lang="ru-RU" sz="1600" dirty="0" err="1" smtClean="0"/>
              <a:t>профстандарту</a:t>
            </a:r>
            <a:r>
              <a:rPr lang="ru-RU" sz="1600" dirty="0" smtClean="0"/>
              <a:t> «Педагог» - ориентировочно ноябрь 2020 г.</a:t>
            </a:r>
          </a:p>
          <a:p>
            <a:r>
              <a:rPr lang="ru-RU" sz="1600" dirty="0" smtClean="0"/>
              <a:t>Проведение НОК педагогов – ориентировочно декабрь 2020 г.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0072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</a:rPr>
              <a:t>Национальный проект «Образование»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Проект «Учитель будущего»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001419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Результаты реализации РП «Учитель будущего» в Пермском крае к концу 2024 г.:</a:t>
            </a:r>
          </a:p>
          <a:p>
            <a:r>
              <a:rPr lang="ru-RU" sz="1600" dirty="0"/>
              <a:t>1. Внедрена система аттестации руководителей общеобразовательных организаций.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</a:rPr>
              <a:t>2. Обеспечена возможность для непрерывного и планомерного повышения квалификации педагогических работников, в том числе на основе использования современных цифровых технологий, формирования и участия в профессиональных ассоциациях, программах обмена опытом и лучшими практиками, привлечения работодателей к дополнительному профессиональному образованию педагогических работников, в том числе в форме стажировок.</a:t>
            </a:r>
          </a:p>
          <a:p>
            <a:r>
              <a:rPr lang="ru-RU" sz="1600" dirty="0"/>
              <a:t>3. Не менее 50 % педагогических работников системы общего, дополнительного и профессионального образования Пермского края повысили уровень профессионального мастерства в форматах непрерывного образования.</a:t>
            </a:r>
          </a:p>
          <a:p>
            <a:r>
              <a:rPr lang="ru-RU" sz="1600" dirty="0"/>
              <a:t>4. Не менее 10 % педагогических работников систем общего образования и дополнительного образования детей Пермского края прошли добровольную независимую оценку профессиональной квалификации.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</a:rPr>
              <a:t>5. Создана сеть центров непрерывного повышения профессионального мастерства педагогических работников и центров оценки профессионального мастерства и квалификации педагогов в Пермском крае.</a:t>
            </a:r>
          </a:p>
          <a:p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</a:rPr>
              <a:t>6. Не менее 70 % учителей Пермского края в возрасте до 35 лет вовлечены в различные формы поддержки и сопровождения в первые три года работы.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84454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</a:rPr>
              <a:t>Национальный проект «Образование</a:t>
            </a:r>
            <a:r>
              <a:rPr lang="ru-RU" dirty="0" smtClean="0">
                <a:solidFill>
                  <a:schemeClr val="accent1"/>
                </a:solidFill>
              </a:rPr>
              <a:t>»</a:t>
            </a:r>
            <a:r>
              <a:rPr lang="ru-RU" dirty="0">
                <a:solidFill>
                  <a:schemeClr val="accent1"/>
                </a:solidFill>
              </a:rPr>
              <a:t/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Проект «Учитель будущего»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8681"/>
            <a:ext cx="8229600" cy="4997483"/>
          </a:xfrm>
        </p:spPr>
        <p:txBody>
          <a:bodyPr/>
          <a:lstStyle/>
          <a:p>
            <a:r>
              <a:rPr lang="ru-RU" sz="1600" dirty="0" smtClean="0">
                <a:solidFill>
                  <a:schemeClr val="tx2"/>
                </a:solidFill>
              </a:rPr>
              <a:t>Мероприятие: </a:t>
            </a:r>
            <a:r>
              <a:rPr lang="ru-RU" sz="1600" b="1" dirty="0" smtClean="0">
                <a:solidFill>
                  <a:schemeClr val="tx2"/>
                </a:solidFill>
              </a:rPr>
              <a:t>2020 , 2022 годы </a:t>
            </a:r>
            <a:r>
              <a:rPr lang="ru-RU" sz="1600" dirty="0" smtClean="0">
                <a:solidFill>
                  <a:schemeClr val="tx2"/>
                </a:solidFill>
              </a:rPr>
              <a:t>- </a:t>
            </a:r>
            <a:r>
              <a:rPr lang="ru-RU" sz="1600" b="1" dirty="0" smtClean="0">
                <a:solidFill>
                  <a:schemeClr val="tx2"/>
                </a:solidFill>
              </a:rPr>
              <a:t>создание центров непрерывного повышения профессионального мастерства педагогических работников и центров оценки профессионального мастерства и квалификаций педагогов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88034" y="3439271"/>
            <a:ext cx="36987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Центр оценки профессионального мастерства и квалификаций педагогов (ЦОПМКП)  </a:t>
            </a:r>
          </a:p>
          <a:p>
            <a:r>
              <a:rPr lang="ru-RU" sz="1600" i="1" dirty="0" smtClean="0"/>
              <a:t>- осуществляет деятельность по проведению добровольной независимой оценки профессиональной квалификации руководящих и педагогических кадров образовательных организаций в соответствии с ФЗ от 03.07.2016 г. №238-ФЗ «О независимой оценке квалификации»</a:t>
            </a:r>
            <a:endParaRPr lang="ru-RU" sz="16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0434" y="2992268"/>
            <a:ext cx="46736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Центр непрерывного повышения профессионального мастерства педагогических работников (ЦНППМПР) </a:t>
            </a:r>
          </a:p>
          <a:p>
            <a:pPr>
              <a:buFontTx/>
              <a:buChar char="-"/>
            </a:pPr>
            <a:r>
              <a:rPr lang="ru-RU" sz="1600" i="1" dirty="0" smtClean="0"/>
              <a:t>непрерывное доп. профессиональное образование педагогов на основе диагностики профессиональных компетенций, </a:t>
            </a:r>
          </a:p>
          <a:p>
            <a:pPr>
              <a:buFontTx/>
              <a:buChar char="-"/>
            </a:pPr>
            <a:r>
              <a:rPr lang="ru-RU" sz="1600" i="1" dirty="0" smtClean="0"/>
              <a:t> учет запросов в овладении новыми профессиональными компетенциями,</a:t>
            </a:r>
          </a:p>
          <a:p>
            <a:pPr>
              <a:buFontTx/>
              <a:buChar char="-"/>
            </a:pPr>
            <a:r>
              <a:rPr lang="ru-RU" sz="1600" i="1" dirty="0" smtClean="0"/>
              <a:t> учет результатов оценочных процедур, проводимых в рамках добровольной независимой оценки профессиональной квалификации, </a:t>
            </a:r>
          </a:p>
          <a:p>
            <a:r>
              <a:rPr lang="ru-RU" sz="1600" i="1" dirty="0" smtClean="0"/>
              <a:t>- определение индивидуальных образовательных маршрутов совершенствования профессионального мастерства педагогов</a:t>
            </a:r>
            <a:endParaRPr lang="ru-RU" sz="1600" i="1" dirty="0"/>
          </a:p>
        </p:txBody>
      </p:sp>
      <p:pic>
        <p:nvPicPr>
          <p:cNvPr id="8" name="Рисунок 7" descr="КККККККоооворкинг22222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0416" y="2008109"/>
            <a:ext cx="2946384" cy="143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togirro.ru/assets/images/sprava/mp_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11378"/>
            <a:ext cx="3365018" cy="9251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9587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898" y="322924"/>
            <a:ext cx="7630998" cy="64928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</a:rPr>
              <a:t>Национальный проект «Образование</a:t>
            </a:r>
            <a:r>
              <a:rPr lang="ru-RU" sz="2400" dirty="0" smtClean="0">
                <a:solidFill>
                  <a:schemeClr val="accent1"/>
                </a:solidFill>
              </a:rPr>
              <a:t>»</a:t>
            </a:r>
            <a:r>
              <a:rPr lang="ru-RU" sz="2400" dirty="0">
                <a:solidFill>
                  <a:schemeClr val="accent1"/>
                </a:solidFill>
              </a:rPr>
              <a:t/>
            </a:r>
            <a:br>
              <a:rPr lang="ru-RU" sz="2400" dirty="0">
                <a:solidFill>
                  <a:schemeClr val="accent1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Проект </a:t>
            </a:r>
            <a:r>
              <a:rPr lang="ru-RU" sz="2400" dirty="0">
                <a:solidFill>
                  <a:srgbClr val="FF0000"/>
                </a:solidFill>
              </a:rPr>
              <a:t>«Учитель будущего</a:t>
            </a:r>
            <a:r>
              <a:rPr lang="ru-RU" sz="2400" dirty="0" smtClean="0">
                <a:solidFill>
                  <a:srgbClr val="FF0000"/>
                </a:solidFill>
              </a:rPr>
              <a:t>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0663" y="1916832"/>
            <a:ext cx="8236470" cy="291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</a:rPr>
              <a:t>Основные </a:t>
            </a:r>
            <a:r>
              <a:rPr lang="ru-RU" sz="1600" b="1" dirty="0" smtClean="0">
                <a:solidFill>
                  <a:srgbClr val="C00000"/>
                </a:solidFill>
              </a:rPr>
              <a:t>мероприятия:</a:t>
            </a:r>
            <a:endParaRPr lang="ru-RU" sz="1600" b="1" dirty="0">
              <a:solidFill>
                <a:srgbClr val="C00000"/>
              </a:solidFill>
            </a:endParaRPr>
          </a:p>
          <a:p>
            <a:pPr fontAlgn="auto">
              <a:lnSpc>
                <a:spcPts val="1700"/>
              </a:lnSpc>
              <a:defRPr/>
            </a:pPr>
            <a:r>
              <a:rPr lang="ru-RU" sz="1600" dirty="0" smtClean="0">
                <a:solidFill>
                  <a:srgbClr val="FF0000"/>
                </a:solidFill>
              </a:rPr>
              <a:t>Создание </a:t>
            </a:r>
            <a:r>
              <a:rPr lang="ru-RU" sz="1600" dirty="0">
                <a:solidFill>
                  <a:srgbClr val="FF0000"/>
                </a:solidFill>
              </a:rPr>
              <a:t>Центра непрерывного повышения </a:t>
            </a:r>
            <a:endParaRPr lang="ru-RU" sz="1600" dirty="0" smtClean="0">
              <a:solidFill>
                <a:srgbClr val="FF0000"/>
              </a:solidFill>
            </a:endParaRPr>
          </a:p>
          <a:p>
            <a:pPr fontAlgn="auto">
              <a:lnSpc>
                <a:spcPts val="1700"/>
              </a:lnSpc>
              <a:defRPr/>
            </a:pPr>
            <a:r>
              <a:rPr lang="ru-RU" sz="1600" dirty="0" smtClean="0">
                <a:solidFill>
                  <a:srgbClr val="FF0000"/>
                </a:solidFill>
              </a:rPr>
              <a:t>профессионального </a:t>
            </a:r>
            <a:r>
              <a:rPr lang="ru-RU" sz="1600" dirty="0">
                <a:solidFill>
                  <a:srgbClr val="FF0000"/>
                </a:solidFill>
              </a:rPr>
              <a:t>мастерства </a:t>
            </a:r>
            <a:r>
              <a:rPr lang="ru-RU" sz="1600" dirty="0" smtClean="0">
                <a:solidFill>
                  <a:srgbClr val="FF0000"/>
                </a:solidFill>
              </a:rPr>
              <a:t>педагогов </a:t>
            </a:r>
          </a:p>
          <a:p>
            <a:pPr fontAlgn="auto">
              <a:lnSpc>
                <a:spcPts val="1700"/>
              </a:lnSpc>
              <a:defRPr/>
            </a:pPr>
            <a:r>
              <a:rPr lang="ru-RU" sz="1600" i="1" dirty="0" smtClean="0"/>
              <a:t>на </a:t>
            </a:r>
            <a:r>
              <a:rPr lang="ru-RU" sz="1600" i="1" dirty="0"/>
              <a:t>базе </a:t>
            </a:r>
            <a:r>
              <a:rPr lang="ru-RU" sz="1600" b="1" i="1" dirty="0" smtClean="0"/>
              <a:t>ГАУ ДПО </a:t>
            </a:r>
            <a:r>
              <a:rPr lang="ru-RU" sz="1600" i="1" dirty="0" smtClean="0"/>
              <a:t>«</a:t>
            </a:r>
            <a:r>
              <a:rPr lang="ru-RU" sz="1600" b="1" i="1" dirty="0" smtClean="0"/>
              <a:t>Институт </a:t>
            </a:r>
            <a:r>
              <a:rPr lang="ru-RU" sz="1600" b="1" i="1" dirty="0"/>
              <a:t>развития </a:t>
            </a: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 smtClean="0"/>
              <a:t>образования Пермского края»</a:t>
            </a:r>
          </a:p>
          <a:p>
            <a:pPr fontAlgn="auto">
              <a:lnSpc>
                <a:spcPts val="1700"/>
              </a:lnSpc>
              <a:defRPr/>
            </a:pPr>
            <a:r>
              <a:rPr lang="ru-RU" sz="1600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Разработаны: структурно-функциональная модель ЦНППМПР; нормативные документы, регламентирующие деятельность подразделений и сотрудников ЦНППМПР; персонифицированная модель повышения квалификации педагогических работников; модель «горизонтального обучения» работников образования Пермского края;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Разработана краевая модель </a:t>
            </a:r>
            <a:r>
              <a:rPr lang="ru-RU" sz="1400" dirty="0"/>
              <a:t>поддержки и сопровождения учителей в возрасте до 35 лет в первые три года работы</a:t>
            </a:r>
          </a:p>
          <a:p>
            <a:pPr fontAlgn="auto">
              <a:lnSpc>
                <a:spcPts val="1700"/>
              </a:lnSpc>
              <a:defRPr/>
            </a:pP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8898" y="1047154"/>
            <a:ext cx="5076564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ru-RU" sz="1600" dirty="0" smtClean="0"/>
              <a:t>Средства, направляемые на реализацию </a:t>
            </a:r>
          </a:p>
          <a:p>
            <a:pPr>
              <a:lnSpc>
                <a:spcPts val="2200"/>
              </a:lnSpc>
            </a:pPr>
            <a:r>
              <a:rPr lang="ru-RU" sz="1600" dirty="0" smtClean="0"/>
              <a:t>мероприятий  проекта в 2020 г.: </a:t>
            </a:r>
            <a:r>
              <a:rPr lang="ru-RU" sz="1600" b="1" dirty="0" smtClean="0">
                <a:solidFill>
                  <a:srgbClr val="CC0000"/>
                </a:solidFill>
              </a:rPr>
              <a:t>86,4 млн. 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40663" y="4686174"/>
            <a:ext cx="8751193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17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FF0000"/>
                </a:solidFill>
                <a:latin typeface="+mn-lt"/>
                <a:cs typeface="+mn-cs"/>
              </a:rPr>
              <a:t>Создание Центра оценки профессионального мастерства и квалификации педагогов: </a:t>
            </a:r>
          </a:p>
          <a:p>
            <a:pPr marL="285750" indent="-285750" fontAlgn="auto">
              <a:lnSpc>
                <a:spcPts val="17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/>
              <a:t>Постановление Правительства Пермского края от 17.06.2020 № 431-п определен Порядок предоставления гранта в форме субсидии из бюджета Пермского края НКО на реализацию мероприятия по созданию ЦОК;</a:t>
            </a:r>
          </a:p>
          <a:p>
            <a:pPr marL="285750" indent="-285750" fontAlgn="auto">
              <a:lnSpc>
                <a:spcPts val="17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/>
              <a:t>с 01 июля 2020 г. проводился конкурс на предоставление гранта в форме субсидии из бюджета Пермского края некоммерческим организациям на реализацию мероприятия по созданию ЦОПМКП;</a:t>
            </a:r>
          </a:p>
          <a:p>
            <a:pPr marL="285750" indent="-285750" fontAlgn="auto">
              <a:lnSpc>
                <a:spcPts val="17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/>
              <a:t>По результатам конкурсного отбора грант в форме субсидии на создание ЦОПМКП предоставлен </a:t>
            </a:r>
            <a:br>
              <a:rPr lang="ru-RU" sz="1400" dirty="0" smtClean="0"/>
            </a:br>
            <a:r>
              <a:rPr lang="ru-RU" sz="1400" b="1" i="1" dirty="0" smtClean="0"/>
              <a:t>АНО Научно-общественное объединение «Капитал развития» </a:t>
            </a:r>
            <a:r>
              <a:rPr lang="ru-RU" sz="1400" dirty="0" smtClean="0"/>
              <a:t>(договор о сотрудничестве с ФГБОУ ВО «Пермский государственный гуманитарно-педагогический университет»)</a:t>
            </a:r>
          </a:p>
        </p:txBody>
      </p:sp>
      <p:pic>
        <p:nvPicPr>
          <p:cNvPr id="7" name="Объект 3" descr="ауд трансформер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93500"/>
            <a:ext cx="3824515" cy="22608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600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30998" cy="850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Национальный </a:t>
            </a:r>
            <a:r>
              <a:rPr lang="ru-RU" dirty="0">
                <a:solidFill>
                  <a:schemeClr val="accent1"/>
                </a:solidFill>
              </a:rPr>
              <a:t>проект «Образование»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Проект «Учитель </a:t>
            </a:r>
            <a:r>
              <a:rPr lang="ru-RU" dirty="0" smtClean="0">
                <a:solidFill>
                  <a:srgbClr val="FF0000"/>
                </a:solidFill>
              </a:rPr>
              <a:t>будущего»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32756"/>
            <a:ext cx="8229600" cy="5400600"/>
          </a:xfrm>
        </p:spPr>
        <p:txBody>
          <a:bodyPr/>
          <a:lstStyle/>
          <a:p>
            <a:endParaRPr lang="ru-RU" sz="1600" b="1" dirty="0" smtClean="0">
              <a:solidFill>
                <a:srgbClr val="002060"/>
              </a:solidFill>
            </a:endParaRPr>
          </a:p>
          <a:p>
            <a:r>
              <a:rPr lang="ru-RU" sz="1600" b="1" dirty="0" smtClean="0">
                <a:solidFill>
                  <a:srgbClr val="002060"/>
                </a:solidFill>
              </a:rPr>
              <a:t>Основные показатели реализации РП «Учитель будущего» в Пермском крае 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в 2020, 2021 гг. (данные паспорта РП УБ):</a:t>
            </a:r>
          </a:p>
          <a:p>
            <a:pPr marL="228600" indent="-228600">
              <a:buFont typeface="Arial" pitchFamily="34" charset="0"/>
              <a:buAutoNum type="arabicPeriod"/>
            </a:pPr>
            <a:endParaRPr lang="ru-RU" sz="1600" b="1" dirty="0">
              <a:solidFill>
                <a:srgbClr val="FF0000"/>
              </a:solidFill>
            </a:endParaRPr>
          </a:p>
          <a:p>
            <a:endParaRPr lang="ru-RU" sz="1600" spc="-1" dirty="0" smtClean="0">
              <a:solidFill>
                <a:srgbClr val="000000"/>
              </a:solidFill>
              <a:latin typeface="Calibri"/>
              <a:ea typeface="Microsoft YaHei"/>
            </a:endParaRPr>
          </a:p>
          <a:p>
            <a:pPr marL="228600" indent="-228600">
              <a:buFont typeface="Arial" pitchFamily="34" charset="0"/>
              <a:buAutoNum type="arabicPeriod"/>
            </a:pPr>
            <a:endParaRPr lang="ru-RU" sz="1600" spc="-1" dirty="0">
              <a:latin typeface="Arial"/>
            </a:endParaRPr>
          </a:p>
          <a:p>
            <a:endParaRPr lang="ru-RU" sz="1600" b="1" u="sng" dirty="0">
              <a:solidFill>
                <a:srgbClr val="FF0000"/>
              </a:solidFill>
            </a:endParaRPr>
          </a:p>
          <a:p>
            <a:pPr marL="228600" indent="-228600">
              <a:buFont typeface="Arial" pitchFamily="34" charset="0"/>
              <a:buAutoNum type="arabicPeriod"/>
            </a:pPr>
            <a:endParaRPr lang="ru-RU" b="1" u="sng" dirty="0">
              <a:solidFill>
                <a:srgbClr val="FF0000"/>
              </a:solidFill>
            </a:endParaRPr>
          </a:p>
          <a:p>
            <a:pPr marL="228600" indent="-228600">
              <a:buAutoNum type="arabicPeriod"/>
            </a:pPr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386099"/>
              </p:ext>
            </p:extLst>
          </p:nvPr>
        </p:nvGraphicFramePr>
        <p:xfrm>
          <a:off x="462278" y="2254942"/>
          <a:ext cx="8358193" cy="4256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5866"/>
                <a:gridCol w="1512168"/>
                <a:gridCol w="1440159"/>
              </a:tblGrid>
              <a:tr h="41608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Показатель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2020 год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2021 год</a:t>
                      </a:r>
                      <a:endParaRPr lang="ru-RU" sz="1800" dirty="0"/>
                    </a:p>
                  </a:txBody>
                  <a:tcPr/>
                </a:tc>
              </a:tr>
              <a:tr h="1025972">
                <a:tc>
                  <a:txBody>
                    <a:bodyPr/>
                    <a:lstStyle/>
                    <a:p>
                      <a:r>
                        <a:rPr lang="ru-RU" sz="1800" spc="-1" dirty="0" smtClean="0">
                          <a:solidFill>
                            <a:srgbClr val="000000"/>
                          </a:solidFill>
                          <a:latin typeface="+mn-lt"/>
                          <a:ea typeface="Microsoft YaHei"/>
                        </a:rPr>
                        <a:t>Доля учителей общеобразовательных организаций </a:t>
                      </a:r>
                    </a:p>
                    <a:p>
                      <a:r>
                        <a:rPr lang="ru-RU" sz="1800" i="0" spc="-1" dirty="0" smtClean="0">
                          <a:solidFill>
                            <a:srgbClr val="000000"/>
                          </a:solidFill>
                          <a:latin typeface="+mn-lt"/>
                          <a:ea typeface="Microsoft YaHei"/>
                        </a:rPr>
                        <a:t>Пермского края, </a:t>
                      </a:r>
                      <a:r>
                        <a:rPr lang="ru-RU" sz="1800" spc="-1" dirty="0" smtClean="0">
                          <a:solidFill>
                            <a:srgbClr val="000000"/>
                          </a:solidFill>
                          <a:latin typeface="+mn-lt"/>
                          <a:ea typeface="Microsoft YaHei"/>
                        </a:rPr>
                        <a:t>вовлеченных в национальную систему профессионального роста педагогических работников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5%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10%</a:t>
                      </a:r>
                      <a:endParaRPr lang="ru-RU" sz="1800" dirty="0"/>
                    </a:p>
                  </a:txBody>
                  <a:tcPr/>
                </a:tc>
              </a:tr>
              <a:tr h="718180">
                <a:tc>
                  <a:txBody>
                    <a:bodyPr/>
                    <a:lstStyle/>
                    <a:p>
                      <a:r>
                        <a:rPr lang="ru-RU" sz="1800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Созданы Центры</a:t>
                      </a:r>
                      <a:r>
                        <a:rPr lang="ru-RU" sz="1800" spc="-1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непрерывного повышения профессионального мастерства педагогических работников (ЦНППМПР) и Центры оценки профессионального мастерства и квалификаций педагогов (ЦОПМКП) на территории Пермского края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 ЦНППМПР и</a:t>
                      </a:r>
                    </a:p>
                    <a:p>
                      <a:pPr algn="ctr"/>
                      <a:r>
                        <a:rPr lang="ru-RU" sz="1800" dirty="0" smtClean="0"/>
                        <a:t> 1 ЦОПМКП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 ЦНППМПР и</a:t>
                      </a:r>
                    </a:p>
                    <a:p>
                      <a:pPr algn="ctr"/>
                      <a:r>
                        <a:rPr lang="ru-RU" sz="1800" dirty="0" smtClean="0"/>
                        <a:t> 1 ЦОПМКП</a:t>
                      </a:r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</a:tr>
              <a:tr h="7181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Доля</a:t>
                      </a:r>
                      <a:r>
                        <a:rPr lang="ru-RU" sz="1800" b="0" strike="noStrike" spc="-1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педагогических работников Пермского края, прошедших добровольную независимую оценку квалификации</a:t>
                      </a:r>
                      <a:endParaRPr lang="ru-RU" sz="1800" b="0" strike="noStrike" spc="-1" dirty="0" smtClean="0">
                        <a:latin typeface="Arial"/>
                      </a:endParaRP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1% </a:t>
                      </a:r>
                      <a:r>
                        <a:rPr lang="ru-RU" sz="1800" i="1" dirty="0" smtClean="0"/>
                        <a:t>(показатель уточняется)</a:t>
                      </a:r>
                      <a:endParaRPr lang="ru-RU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dirty="0" smtClean="0"/>
                        <a:t>3%</a:t>
                      </a:r>
                      <a:endParaRPr lang="ru-RU" sz="18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1121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Мероприятия дорожной карты РП «Учитель будущего» (2020 г.)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124744"/>
            <a:ext cx="8435280" cy="51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976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Мероприятия дорожной карты РП «Учитель будущего»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311275"/>
            <a:ext cx="822960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89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Мероприятия дорожной карты РП «Учитель будущего»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311275"/>
            <a:ext cx="822960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269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Мероприятия дорожной карты РП «Учитель будущего»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Реализованные мероприятия:</a:t>
            </a:r>
          </a:p>
          <a:p>
            <a:r>
              <a:rPr lang="ru-RU" sz="1600" dirty="0" smtClean="0"/>
              <a:t>Подготовлена нормативно-правовая документация по реализации основного мероприятия «Создание Центра непрерывного повышения профессионального мастерства педагогических работников и Центра оценки профессионального мастерства педагогов» в рамках РП «Учитель будущего»: </a:t>
            </a:r>
          </a:p>
          <a:p>
            <a:pPr marL="171450" indent="-171450">
              <a:buFontTx/>
              <a:buChar char="-"/>
            </a:pPr>
            <a:r>
              <a:rPr lang="ru-RU" sz="1600" dirty="0" smtClean="0"/>
              <a:t>Заключены Соглашение с Министерством просвещения о реализации РП «Учитель будущего», финансовое соглашение о предоставлении субсидии из федерального бюджета на создание и функционирование Центров в рамках РП «Учитель будущего»;</a:t>
            </a:r>
          </a:p>
          <a:p>
            <a:pPr marL="171450" indent="-171450">
              <a:buFontTx/>
              <a:buChar char="-"/>
            </a:pPr>
            <a:r>
              <a:rPr lang="ru-RU" sz="1600" dirty="0" smtClean="0"/>
              <a:t>Согласованы и утверждены модели, организационно-правовые формы Центров; типовые положения о деятельности Центров, типовой дизайн-проект и зонирование Центров;</a:t>
            </a:r>
          </a:p>
          <a:p>
            <a:pPr marL="171450" indent="-171450">
              <a:buFontTx/>
              <a:buChar char="-"/>
            </a:pPr>
            <a:r>
              <a:rPr lang="ru-RU" sz="1600" dirty="0" smtClean="0"/>
              <a:t>Согласован с ФВПО инфраструктурный лист на приобретение оборудования и мебели для создания и функционирования Центров;</a:t>
            </a:r>
          </a:p>
          <a:p>
            <a:r>
              <a:rPr lang="ru-RU" sz="1600" dirty="0" smtClean="0"/>
              <a:t>С июня 2020 г. осуществляются закупки товаров, работ и услуг для создания Центров;</a:t>
            </a:r>
          </a:p>
          <a:p>
            <a:pPr marL="171450" indent="-171450">
              <a:buFontTx/>
              <a:buChar char="-"/>
            </a:pPr>
            <a:r>
              <a:rPr lang="ru-RU" sz="1600" dirty="0" smtClean="0"/>
              <a:t>Проведен первичный мониторинг оснащенности средствами обучения и приведения площадок Центров в соответствие с </a:t>
            </a:r>
            <a:r>
              <a:rPr lang="ru-RU" sz="1600" dirty="0" err="1" smtClean="0"/>
              <a:t>брендбуком</a:t>
            </a:r>
            <a:r>
              <a:rPr lang="ru-RU" sz="1600" dirty="0" smtClean="0"/>
              <a:t>;</a:t>
            </a:r>
          </a:p>
          <a:p>
            <a:pPr marL="171450" indent="-171450">
              <a:buFontTx/>
              <a:buChar char="-"/>
            </a:pPr>
            <a:r>
              <a:rPr lang="ru-RU" sz="1600" dirty="0" smtClean="0"/>
              <a:t>Утверждены штатные расписания Центров;</a:t>
            </a:r>
          </a:p>
          <a:p>
            <a:pPr marL="171450" indent="-171450">
              <a:buFontTx/>
              <a:buChar char="-"/>
            </a:pPr>
            <a:r>
              <a:rPr lang="ru-RU" sz="1600" dirty="0" smtClean="0"/>
              <a:t>Проводятся работы по приведению площадок Центров в соответствие с </a:t>
            </a:r>
            <a:r>
              <a:rPr lang="ru-RU" sz="1600" dirty="0" err="1" smtClean="0"/>
              <a:t>брендбуком</a:t>
            </a:r>
            <a:r>
              <a:rPr lang="ru-RU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79003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9016</TotalTime>
  <Words>888</Words>
  <Application>Microsoft Office PowerPoint</Application>
  <PresentationFormat>Экран 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Microsoft YaHei</vt:lpstr>
      <vt:lpstr>Arial</vt:lpstr>
      <vt:lpstr>Calibri</vt:lpstr>
      <vt:lpstr>Verdana</vt:lpstr>
      <vt:lpstr>Тема Office</vt:lpstr>
      <vt:lpstr>Национальный проект «Образование» Проект «Учитель будущего»</vt:lpstr>
      <vt:lpstr>Национальный проект «Образование» Проект «Учитель будущего»</vt:lpstr>
      <vt:lpstr>Национальный проект «Образование» Проект «Учитель будущего»</vt:lpstr>
      <vt:lpstr>Национальный проект «Образование» Проект «Учитель будущего»</vt:lpstr>
      <vt:lpstr>Национальный проект «Образование» Проект «Учитель будущего»</vt:lpstr>
      <vt:lpstr>Мероприятия дорожной карты РП «Учитель будущего» (2020 г.)</vt:lpstr>
      <vt:lpstr>Мероприятия дорожной карты РП «Учитель будущего»</vt:lpstr>
      <vt:lpstr>Мероприятия дорожной карты РП «Учитель будущего»</vt:lpstr>
      <vt:lpstr>Мероприятия дорожной карты РП «Учитель будущего»</vt:lpstr>
      <vt:lpstr>Мероприятия дорожной карты РП «Учитель будущего»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Паспорт регионального проекта основных параметров реализации национального проекта «Образование» в /наименование субъекта РФ/</dc:title>
  <dc:creator>user</dc:creator>
  <cp:lastModifiedBy>Фаязова Альфия Фаритовна</cp:lastModifiedBy>
  <cp:revision>629</cp:revision>
  <cp:lastPrinted>2020-02-27T09:07:31Z</cp:lastPrinted>
  <dcterms:created xsi:type="dcterms:W3CDTF">2018-11-16T09:12:54Z</dcterms:created>
  <dcterms:modified xsi:type="dcterms:W3CDTF">2020-08-21T04:24:25Z</dcterms:modified>
</cp:coreProperties>
</file>